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28" r:id="rId3"/>
    <p:sldId id="412" r:id="rId4"/>
    <p:sldId id="365" r:id="rId5"/>
    <p:sldId id="366" r:id="rId6"/>
    <p:sldId id="302" r:id="rId7"/>
    <p:sldId id="367" r:id="rId8"/>
    <p:sldId id="361" r:id="rId9"/>
    <p:sldId id="363" r:id="rId10"/>
    <p:sldId id="364" r:id="rId11"/>
    <p:sldId id="318" r:id="rId12"/>
    <p:sldId id="413" r:id="rId13"/>
    <p:sldId id="369" r:id="rId14"/>
    <p:sldId id="371" r:id="rId15"/>
    <p:sldId id="372" r:id="rId16"/>
    <p:sldId id="373" r:id="rId17"/>
    <p:sldId id="374" r:id="rId18"/>
    <p:sldId id="377" r:id="rId19"/>
    <p:sldId id="378" r:id="rId20"/>
    <p:sldId id="379" r:id="rId21"/>
    <p:sldId id="380" r:id="rId22"/>
    <p:sldId id="375" r:id="rId23"/>
    <p:sldId id="387" r:id="rId24"/>
    <p:sldId id="414" r:id="rId25"/>
    <p:sldId id="376" r:id="rId26"/>
    <p:sldId id="381" r:id="rId27"/>
    <p:sldId id="383" r:id="rId28"/>
    <p:sldId id="384" r:id="rId29"/>
    <p:sldId id="385" r:id="rId30"/>
    <p:sldId id="386" r:id="rId31"/>
    <p:sldId id="394" r:id="rId32"/>
    <p:sldId id="399" r:id="rId33"/>
    <p:sldId id="388" r:id="rId34"/>
    <p:sldId id="389" r:id="rId35"/>
    <p:sldId id="397" r:id="rId36"/>
    <p:sldId id="390" r:id="rId37"/>
    <p:sldId id="391" r:id="rId38"/>
    <p:sldId id="396" r:id="rId39"/>
    <p:sldId id="392" r:id="rId40"/>
    <p:sldId id="398" r:id="rId41"/>
    <p:sldId id="404" r:id="rId42"/>
    <p:sldId id="415" r:id="rId43"/>
    <p:sldId id="405" r:id="rId44"/>
    <p:sldId id="406" r:id="rId45"/>
    <p:sldId id="400" r:id="rId46"/>
    <p:sldId id="401" r:id="rId47"/>
    <p:sldId id="410" r:id="rId48"/>
    <p:sldId id="407" r:id="rId49"/>
    <p:sldId id="408" r:id="rId50"/>
    <p:sldId id="409" r:id="rId51"/>
    <p:sldId id="411" r:id="rId52"/>
    <p:sldId id="416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28"/>
          </p14:sldIdLst>
        </p14:section>
        <p14:section name="Recap" id="{EF7C29B1-98EE-3840-8851-C60E11CA13BB}">
          <p14:sldIdLst>
            <p14:sldId id="412"/>
            <p14:sldId id="365"/>
            <p14:sldId id="366"/>
            <p14:sldId id="302"/>
            <p14:sldId id="367"/>
            <p14:sldId id="361"/>
            <p14:sldId id="363"/>
            <p14:sldId id="364"/>
            <p14:sldId id="318"/>
          </p14:sldIdLst>
        </p14:section>
        <p14:section name="GraphicsProgram" id="{12B50CAE-0F23-2741-9F6E-01A20A4ADFB1}">
          <p14:sldIdLst>
            <p14:sldId id="413"/>
            <p14:sldId id="369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414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</p14:sldIdLst>
        </p14:section>
        <p14:section name="Practice" id="{007AA105-4FB4-784E-823F-E3CB3CD923BE}">
          <p14:sldIdLst>
            <p14:sldId id="415"/>
            <p14:sldId id="405"/>
            <p14:sldId id="406"/>
            <p14:sldId id="400"/>
            <p14:sldId id="401"/>
            <p14:sldId id="410"/>
            <p14:sldId id="407"/>
            <p14:sldId id="408"/>
            <p14:sldId id="409"/>
            <p14:sldId id="41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2" autoAdjust="0"/>
    <p:restoredTop sz="91855" autoAdjust="0"/>
  </p:normalViewPr>
  <p:slideViewPr>
    <p:cSldViewPr>
      <p:cViewPr varScale="1">
        <p:scale>
          <a:sx n="105" d="100"/>
          <a:sy n="105" d="100"/>
        </p:scale>
        <p:origin x="1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219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1DD78-F045-234E-8E06-B8D0870A6138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1226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answer: B</a:t>
            </a:r>
          </a:p>
        </p:txBody>
      </p:sp>
    </p:spTree>
    <p:extLst>
      <p:ext uri="{BB962C8B-B14F-4D97-AF65-F5344CB8AC3E}">
        <p14:creationId xmlns:p14="http://schemas.microsoft.com/office/powerpoint/2010/main" val="26630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add same object more than once </a:t>
            </a:r>
            <a:r>
              <a:rPr lang="mr-IN" dirty="0" smtClean="0"/>
              <a:t>–</a:t>
            </a:r>
            <a:r>
              <a:rPr lang="en-US" dirty="0" smtClean="0"/>
              <a:t> will just move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882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63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54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58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7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527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CS 106A, Lecture </a:t>
            </a:r>
            <a:r>
              <a:rPr lang="en-US" altLang="x-none" dirty="0" smtClean="0"/>
              <a:t>11</a:t>
            </a:r>
            <a:r>
              <a:rPr lang="en-US" altLang="x-none" dirty="0" smtClean="0"/>
              <a:t/>
            </a:r>
            <a:br>
              <a:rPr lang="en-US" altLang="x-none" dirty="0" smtClean="0"/>
            </a:br>
            <a:r>
              <a:rPr lang="en-US" altLang="x-none" dirty="0" smtClean="0"/>
              <a:t>Graphics</a:t>
            </a:r>
            <a:endParaRPr lang="en-US" altLang="x-none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 smtClean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 smtClean="0"/>
              <a:t>Art &amp; Science of Java</a:t>
            </a:r>
            <a:r>
              <a:rPr lang="en-US" altLang="x-none" sz="1500" dirty="0" smtClean="0"/>
              <a:t>, </a:t>
            </a:r>
            <a:r>
              <a:rPr lang="en-US" altLang="x-none" sz="1500" dirty="0" smtClean="0"/>
              <a:t>9.1-9.3</a:t>
            </a:r>
            <a:endParaRPr lang="en-US" altLang="x-none" sz="15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To execute code that might throw an exception, 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while (</a:t>
            </a:r>
            <a:r>
              <a:rPr lang="en-US" altLang="x-none" sz="2000" dirty="0" err="1" smtClean="0">
                <a:latin typeface="Consolas" charset="0"/>
              </a:rPr>
              <a:t>input.hasNextLine</a:t>
            </a:r>
            <a:r>
              <a:rPr lang="en-US" altLang="x-none" sz="2000" dirty="0" smtClean="0">
                <a:latin typeface="Consolas" charset="0"/>
              </a:rPr>
              <a:t>()) {</a:t>
            </a:r>
            <a:br>
              <a:rPr lang="en-US" altLang="x-none" sz="2000" dirty="0" smtClean="0">
                <a:latin typeface="Consolas" charset="0"/>
              </a:rPr>
            </a:br>
            <a:r>
              <a:rPr lang="en-US" altLang="x-none" sz="2000" dirty="0" smtClean="0">
                <a:latin typeface="Consolas" charset="0"/>
              </a:rPr>
              <a:t>		String line = </a:t>
            </a:r>
            <a:r>
              <a:rPr lang="en-US" altLang="x-none" sz="2000" dirty="0" err="1" smtClean="0">
                <a:latin typeface="Consolas" charset="0"/>
              </a:rPr>
              <a:t>input.nextLine</a:t>
            </a:r>
            <a:r>
              <a:rPr lang="en-US" altLang="x-none" sz="2000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		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86400" y="5812536"/>
            <a:ext cx="2971800" cy="838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7" name="Freeform 6"/>
          <p:cNvSpPr/>
          <p:nvPr/>
        </p:nvSpPr>
        <p:spPr>
          <a:xfrm>
            <a:off x="5791200" y="4876801"/>
            <a:ext cx="2276856" cy="935736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Mixing lines and tokens</a:t>
            </a:r>
          </a:p>
        </p:txBody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2200" smtClean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altLang="x-none" sz="1800" smtClean="0">
                <a:solidFill>
                  <a:srgbClr val="008000"/>
                </a:solidFill>
                <a:latin typeface="Consolas" charset="0"/>
              </a:rPr>
              <a:t>// Counts the words on each line of a file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Scanner input = new Scanner(new File("input.txt"));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while (input.hasNextLine())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Scanner tokens = new Scanner(input.nextLine());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endParaRPr lang="en-US" altLang="x-none" sz="800" b="1" smtClean="0">
              <a:latin typeface="Consolas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solidFill>
                  <a:srgbClr val="008000"/>
                </a:solidFill>
                <a:latin typeface="Consolas" charset="0"/>
              </a:rPr>
              <a:t>	    // process the contents of this line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int count = 0;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while (tokens.hasNext())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    String word = </a:t>
            </a:r>
            <a:r>
              <a:rPr lang="en-US" altLang="x-none" sz="1800" b="1" smtClean="0">
                <a:latin typeface="Consolas" charset="0"/>
              </a:rPr>
              <a:t>tokens.next();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    count++;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}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println("Line has " + count + " words");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}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...</a:t>
            </a:r>
          </a:p>
        </p:txBody>
      </p:sp>
      <p:graphicFrame>
        <p:nvGraphicFramePr>
          <p:cNvPr id="1415172" name="Group 4"/>
          <p:cNvGraphicFramePr>
            <a:graphicFrameLocks noGrp="1"/>
          </p:cNvGraphicFramePr>
          <p:nvPr/>
        </p:nvGraphicFramePr>
        <p:xfrm>
          <a:off x="708025" y="1476375"/>
          <a:ext cx="7683500" cy="1066800"/>
        </p:xfrm>
        <a:graphic>
          <a:graphicData uri="http://schemas.openxmlformats.org/drawingml/2006/table">
            <a:tbl>
              <a:tblPr/>
              <a:tblGrid>
                <a:gridCol w="5060950"/>
                <a:gridCol w="262255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Input file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input.txt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Output to console: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The quick brown fox jumps over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the lazy dog.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Line has 6 words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Line has 3 words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Programs</a:t>
            </a:r>
            <a:endParaRPr lang="en-US" dirty="0"/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</a:t>
            </a:r>
            <a:r>
              <a:rPr lang="en-US" dirty="0" err="1" smtClean="0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</a:t>
            </a:r>
            <a:r>
              <a:rPr lang="en-US" dirty="0" err="1" smtClean="0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</a:t>
            </a:r>
            <a:r>
              <a:rPr lang="en-GB" altLang="x-none" sz="2000" dirty="0" smtClean="0">
                <a:solidFill>
                  <a:srgbClr val="008000"/>
                </a:solidFill>
                <a:latin typeface="Consolas" charset="0"/>
              </a:rPr>
              <a:t>objects</a:t>
            </a: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jawa.awt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GB" altLang="x-none" sz="2000" dirty="0" smtClean="0">
                <a:solidFill>
                  <a:srgbClr val="008000"/>
                </a:solidFill>
                <a:latin typeface="Consolas" charset="0"/>
              </a:rPr>
              <a:t>     // Java graphical objects</a:t>
            </a: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Graphics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Program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Create a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200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200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, 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25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0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Cars and Checkerboards</a:t>
            </a:r>
            <a:endParaRPr lang="en-US" altLang="x-none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rect.setFilled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smtClean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rect.setColor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Color.</a:t>
            </a:r>
            <a:r>
              <a:rPr lang="en-US" altLang="x-none" sz="2800" dirty="0" err="1" smtClean="0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add(</a:t>
            </a:r>
            <a:r>
              <a:rPr lang="en-US" altLang="x-none" sz="2800" dirty="0" err="1" smtClean="0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Graphics Canvas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 smtClean="0"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 smtClean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(50, 50, 350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Courier" charset="0"/>
                <a:cs typeface="Courier" charset="0"/>
              </a:rPr>
              <a:t>Object Variable </a:t>
            </a:r>
            <a:r>
              <a:rPr lang="en-US" sz="2400" dirty="0" smtClean="0">
                <a:ea typeface="Courier" charset="0"/>
                <a:cs typeface="Courier" charset="0"/>
              </a:rPr>
              <a:t>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459754"/>
            <a:ext cx="427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variables</a:t>
            </a:r>
            <a:r>
              <a:rPr lang="en-US" sz="24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(parameters);</a:t>
            </a: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 smtClean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  <a:endParaRPr lang="en-US" sz="2600" dirty="0">
              <a:solidFill>
                <a:srgbClr val="00B05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GObject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.getWidth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width of </a:t>
            </a:r>
            <a:r>
              <a:rPr kumimoji="0" lang="en-US" altLang="en-US" sz="2000" smtClean="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.getHeight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object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/>
              <a:t>Specified as predefined </a:t>
            </a:r>
            <a:r>
              <a:rPr lang="en-US" altLang="x-none">
                <a:latin typeface="Consolas" charset="0"/>
              </a:rPr>
              <a:t>Color</a:t>
            </a:r>
            <a:r>
              <a:rPr lang="en-US" altLang="x-none"/>
              <a:t> constants: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Color.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 , where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/>
              <a:t>Or create one using </a:t>
            </a:r>
            <a:r>
              <a:rPr lang="en-US" altLang="x-none" u="sng"/>
              <a:t>R</a:t>
            </a:r>
            <a:r>
              <a:rPr lang="en-US" altLang="x-none"/>
              <a:t>ed-</a:t>
            </a:r>
            <a:r>
              <a:rPr lang="en-US" altLang="x-none" u="sng"/>
              <a:t>G</a:t>
            </a:r>
            <a:r>
              <a:rPr lang="en-US" altLang="x-none"/>
              <a:t>reen-</a:t>
            </a:r>
            <a:r>
              <a:rPr lang="en-US" altLang="x-none" u="sng"/>
              <a:t>B</a:t>
            </a:r>
            <a:r>
              <a:rPr lang="en-US" altLang="x-none"/>
              <a:t>lue (RGB) values of 0-255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new Color(</a:t>
            </a:r>
            <a:r>
              <a:rPr lang="en-US" altLang="x-none" b="1" i="1">
                <a:latin typeface="Consolas" charset="0"/>
              </a:rPr>
              <a:t>red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green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blue</a:t>
            </a:r>
            <a:r>
              <a:rPr lang="en-US" altLang="x-none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r>
              <a:rPr lang="en-US" dirty="0" smtClean="0"/>
              <a:t> and </a:t>
            </a:r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</a:t>
            </a:r>
            <a:r>
              <a:rPr kumimoji="0" lang="en-US" altLang="en-US" sz="2800" dirty="0" smtClean="0">
                <a:latin typeface="Times New Roman" charset="0"/>
              </a:rPr>
              <a:t>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 smtClean="0">
                <a:ea typeface="Consolas" charset="0"/>
                <a:cs typeface="Consolas" charset="0"/>
              </a:rPr>
              <a:t>baseline</a:t>
            </a:r>
            <a:r>
              <a:rPr lang="en-US" sz="2600" dirty="0" smtClean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.getAscent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above its baseline.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.getDescent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below its baseline.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23065" b="10162"/>
          <a:stretch/>
        </p:blipFill>
        <p:spPr>
          <a:xfrm>
            <a:off x="3860800" y="4982870"/>
            <a:ext cx="1422400" cy="1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Make a Scanner to open a file to </a:t>
            </a:r>
            <a:r>
              <a:rPr lang="en-US" sz="2800" dirty="0" smtClean="0"/>
              <a:t>read</a:t>
            </a:r>
          </a:p>
          <a:p>
            <a:pPr marL="0" lvl="1" indent="0">
              <a:buNone/>
            </a:pPr>
            <a:r>
              <a:rPr lang="en-US" altLang="x-none" sz="2000" dirty="0"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  <a:endParaRPr lang="en-US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Use Scanner methods such as </a:t>
            </a:r>
            <a:r>
              <a:rPr lang="en-US" sz="2800" dirty="0" err="1" smtClean="0"/>
              <a:t>nextLine</a:t>
            </a:r>
            <a:r>
              <a:rPr lang="en-US" sz="2800" dirty="0" smtClean="0"/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Close the Scanner when you are </a:t>
            </a:r>
            <a:r>
              <a:rPr lang="en-US" sz="2800" dirty="0" smtClean="0"/>
              <a:t>done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89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</a:t>
            </a:r>
            <a:r>
              <a:rPr lang="en-US" altLang="x-none" dirty="0" smtClean="0"/>
              <a:t>Methods</a:t>
            </a:r>
            <a:endParaRPr lang="en-US" altLang="x-none" dirty="0"/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 smtClean="0">
                <a:latin typeface="Consolas" charset="0"/>
              </a:rPr>
              <a:t>GraphicsProgram</a:t>
            </a:r>
            <a:r>
              <a:rPr lang="en-US" altLang="x-none" dirty="0" smtClean="0"/>
              <a:t>  </a:t>
            </a:r>
            <a:r>
              <a:rPr lang="en-US" altLang="x-none" dirty="0"/>
              <a:t>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5028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/>
                <a:gridCol w="5029200"/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/>
                      </a:r>
                      <a:b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Cars and Checkerboards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6852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Drawing w/ Loops</a:t>
            </a:r>
            <a:endParaRPr lang="en-US" altLang="x-none" dirty="0"/>
          </a:p>
        </p:txBody>
      </p:sp>
      <p:sp>
        <p:nvSpPr>
          <p:cNvPr id="1211395" name="AutoShape 3"/>
          <p:cNvSpPr>
            <a:spLocks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/>
              <a:t>The </a:t>
            </a:r>
            <a:r>
              <a:rPr lang="en-US" altLang="x-none" i="1"/>
              <a:t>x</a:t>
            </a:r>
            <a:r>
              <a:rPr lang="en-US" altLang="x-none"/>
              <a:t>,</a:t>
            </a:r>
            <a:r>
              <a:rPr lang="en-US" altLang="x-none" i="1"/>
              <a:t>y</a:t>
            </a:r>
            <a:r>
              <a:rPr lang="en-US" altLang="x-none"/>
              <a:t>,</a:t>
            </a:r>
            <a:r>
              <a:rPr lang="en-US" altLang="x-none" i="1"/>
              <a:t>w</a:t>
            </a:r>
            <a:r>
              <a:rPr lang="en-US" altLang="x-none"/>
              <a:t>,</a:t>
            </a:r>
            <a:r>
              <a:rPr lang="en-US" altLang="x-none" i="1"/>
              <a:t>h</a:t>
            </a:r>
            <a:r>
              <a:rPr lang="en-US" altLang="x-none"/>
              <a:t> expressions can use the loop counter variable: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120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for (int i = 0; i &lt; 10; i++)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add(new GOval(100 + 20 * </a:t>
            </a:r>
            <a:r>
              <a:rPr lang="en-US" altLang="x-none" sz="2000" b="1">
                <a:latin typeface="Consolas" charset="0"/>
              </a:rPr>
              <a:t>i</a:t>
            </a:r>
            <a:r>
              <a:rPr lang="en-US" altLang="x-none" sz="2000">
                <a:latin typeface="Consolas" charset="0"/>
              </a:rPr>
              <a:t>, 5 + 20 * </a:t>
            </a:r>
            <a:r>
              <a:rPr lang="en-US" altLang="x-none" sz="2000" b="1">
                <a:latin typeface="Consolas" charset="0"/>
              </a:rPr>
              <a:t>i</a:t>
            </a:r>
            <a:r>
              <a:rPr lang="en-US" altLang="x-none" sz="2000">
                <a:latin typeface="Consolas" charset="0"/>
              </a:rPr>
              <a:t>, 50, 50));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}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   //                 x            y        w   h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Nested loops can be used with graphics: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s-ES" altLang="x-none" sz="12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for (int x = 1; x &lt;= 4; x++)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for (int y = 1; y &lt;= 9; y++)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    add(new GLabel("Java", </a:t>
            </a:r>
            <a:r>
              <a:rPr lang="es-ES" altLang="x-none" sz="2000" b="1">
                <a:latin typeface="Consolas" charset="0"/>
              </a:rPr>
              <a:t>x</a:t>
            </a:r>
            <a:r>
              <a:rPr lang="es-ES" altLang="x-none" sz="2000">
                <a:latin typeface="Consolas" charset="0"/>
              </a:rPr>
              <a:t> * 40, </a:t>
            </a:r>
            <a:r>
              <a:rPr lang="es-ES" altLang="x-none" sz="2000" b="1">
                <a:latin typeface="Consolas" charset="0"/>
              </a:rPr>
              <a:t>y</a:t>
            </a:r>
            <a:r>
              <a:rPr lang="es-ES" altLang="x-none" sz="2000">
                <a:latin typeface="Consolas" charset="0"/>
              </a:rPr>
              <a:t> * 25));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}</a:t>
            </a:r>
            <a:endParaRPr lang="en-US" altLang="x-none" sz="2000">
              <a:latin typeface="Consolas" charset="0"/>
            </a:endParaRPr>
          </a:p>
        </p:txBody>
      </p:sp>
      <p:pic>
        <p:nvPicPr>
          <p:cNvPr id="121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43200"/>
            <a:ext cx="1676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11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48200"/>
            <a:ext cx="14366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61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Drawing w/ Loops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Q:</a:t>
            </a:r>
            <a:r>
              <a:rPr lang="en-US" altLang="x-none"/>
              <a:t>  What is the output of the following code?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for (int i = 0; i &lt; 10; i++)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add(new GRect(20 + 10 * i,  20 + 10 * i,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          100 - 10 * i, 10));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r>
              <a:rPr lang="en-US" altLang="x-none" b="1">
                <a:latin typeface="Consolas" charset="0"/>
              </a:rPr>
              <a:t>A.             B.             C.             D.</a:t>
            </a: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                                              none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/>
            <a:r>
              <a:rPr lang="en-US" altLang="x-none" i="1"/>
              <a:t>(How would we modify the code above to produce each output?)</a:t>
            </a:r>
          </a:p>
        </p:txBody>
      </p:sp>
      <p:pic>
        <p:nvPicPr>
          <p:cNvPr id="32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83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Car</a:t>
            </a:r>
            <a:endParaRPr lang="en-US" altLang="x-none" dirty="0"/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 smtClean="0"/>
              <a:t>Write </a:t>
            </a:r>
            <a:r>
              <a:rPr lang="en-US" altLang="x-none" dirty="0"/>
              <a:t>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</a:t>
            </a:r>
            <a:r>
              <a:rPr lang="en-US" altLang="x-none" dirty="0" smtClean="0"/>
              <a:t>looks (kind of) </a:t>
            </a:r>
            <a:r>
              <a:rPr lang="en-US" altLang="x-none" dirty="0"/>
              <a:t>like </a:t>
            </a:r>
            <a:r>
              <a:rPr lang="en-US" altLang="x-none" dirty="0" smtClean="0"/>
              <a:t>a </a:t>
            </a:r>
            <a:r>
              <a:rPr lang="en-US" altLang="x-none" dirty="0"/>
              <a:t>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Car </a:t>
            </a:r>
            <a:r>
              <a:rPr lang="en-US" altLang="x-none" dirty="0" smtClean="0"/>
              <a:t>Solution</a:t>
            </a:r>
            <a:endParaRPr lang="en-US" altLang="x-none" dirty="0"/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solidFill>
                  <a:srgbClr val="008000"/>
                </a:solidFill>
                <a:latin typeface="Consolas" charset="0"/>
              </a:rPr>
              <a:t>// When 2 shapes occupy the same pixels, the last one drawn "wins"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public class </a:t>
            </a:r>
            <a:r>
              <a:rPr lang="en-US" altLang="x-none" sz="1800" b="1" dirty="0">
                <a:latin typeface="Consolas" charset="0"/>
              </a:rPr>
              <a:t>Car</a:t>
            </a:r>
            <a:r>
              <a:rPr lang="en-US" altLang="x-none" sz="1800" dirty="0">
                <a:latin typeface="Consolas" charset="0"/>
              </a:rPr>
              <a:t> extends </a:t>
            </a:r>
            <a:r>
              <a:rPr lang="en-US" altLang="x-none" sz="1800" dirty="0" err="1">
                <a:latin typeface="Consolas" charset="0"/>
              </a:rPr>
              <a:t>GraphicsProgram</a:t>
            </a:r>
            <a:r>
              <a:rPr lang="en-US" altLang="x-none" sz="1800" dirty="0">
                <a:latin typeface="Consolas" charset="0"/>
              </a:rPr>
              <a:t>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public void </a:t>
            </a:r>
            <a:r>
              <a:rPr lang="en-US" altLang="x-none" sz="1800" b="1" dirty="0">
                <a:latin typeface="Consolas" charset="0"/>
              </a:rPr>
              <a:t>run</a:t>
            </a:r>
            <a:r>
              <a:rPr lang="en-US" altLang="x-none" sz="1800" dirty="0">
                <a:latin typeface="Consolas" charset="0"/>
              </a:rPr>
              <a:t>()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		    </a:t>
            </a:r>
            <a:r>
              <a:rPr lang="en-US" altLang="x-none" sz="1800" dirty="0" err="1" smtClean="0">
                <a:latin typeface="Consolas" charset="0"/>
              </a:rPr>
              <a:t>setBackground</a:t>
            </a:r>
            <a:r>
              <a:rPr lang="en-US" altLang="x-none" sz="1800" dirty="0" smtClean="0">
                <a:latin typeface="Consolas" charset="0"/>
              </a:rPr>
              <a:t>(</a:t>
            </a:r>
            <a:r>
              <a:rPr lang="en-US" altLang="x-none" sz="1800" dirty="0" err="1" smtClean="0">
                <a:latin typeface="Consolas" charset="0"/>
              </a:rPr>
              <a:t>Color.YELLOW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add(body);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add(wheel1);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add(wheel2);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add(windshield);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    }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}</a:t>
            </a:r>
            <a:endParaRPr lang="en-US" altLang="x-none" sz="1800" dirty="0">
              <a:latin typeface="Consolas" charset="0"/>
            </a:endParaRPr>
          </a:p>
        </p:txBody>
      </p:sp>
      <p:pic>
        <p:nvPicPr>
          <p:cNvPr id="1238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8021" name="Line 5"/>
          <p:cNvSpPr>
            <a:spLocks noChangeShapeType="1"/>
          </p:cNvSpPr>
          <p:nvPr/>
        </p:nvSpPr>
        <p:spPr bwMode="auto">
          <a:xfrm flipV="1">
            <a:off x="6705600" y="25146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2" name="Line 6"/>
          <p:cNvSpPr>
            <a:spLocks noChangeShapeType="1"/>
          </p:cNvSpPr>
          <p:nvPr/>
        </p:nvSpPr>
        <p:spPr bwMode="auto">
          <a:xfrm flipV="1">
            <a:off x="67818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3" name="Line 7"/>
          <p:cNvSpPr>
            <a:spLocks noChangeShapeType="1"/>
          </p:cNvSpPr>
          <p:nvPr/>
        </p:nvSpPr>
        <p:spPr bwMode="auto">
          <a:xfrm flipV="1">
            <a:off x="6781800" y="30480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4" name="Line 8"/>
          <p:cNvSpPr>
            <a:spLocks noChangeShapeType="1"/>
          </p:cNvSpPr>
          <p:nvPr/>
        </p:nvSpPr>
        <p:spPr bwMode="auto">
          <a:xfrm flipV="1">
            <a:off x="7315200" y="2667000"/>
            <a:ext cx="762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Checkerboard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x-none" dirty="0" smtClean="0"/>
              <a:t>Write a graphical program named </a:t>
            </a:r>
            <a:r>
              <a:rPr lang="en-US" altLang="x-none" b="1" dirty="0" smtClean="0">
                <a:latin typeface="Consolas" charset="0"/>
              </a:rPr>
              <a:t>Checkerboard </a:t>
            </a:r>
            <a:r>
              <a:rPr lang="en-US" altLang="x-none" dirty="0" smtClean="0"/>
              <a:t>that draws</a:t>
            </a:r>
            <a:br>
              <a:rPr lang="en-US" altLang="x-none" dirty="0" smtClean="0"/>
            </a:br>
            <a:r>
              <a:rPr lang="en-US" altLang="x-none" dirty="0" smtClean="0"/>
              <a:t>a checkerboard pattern using </a:t>
            </a:r>
            <a:r>
              <a:rPr lang="en-US" altLang="x-none" dirty="0" err="1" smtClean="0"/>
              <a:t>GRects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914263" cy="4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348870" cy="60350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Make a Scanner to open a file to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Use Scanner methods such as </a:t>
            </a:r>
            <a:r>
              <a:rPr lang="en-US" sz="2800" dirty="0" err="1" smtClean="0"/>
              <a:t>nextLine</a:t>
            </a:r>
            <a:r>
              <a:rPr lang="en-US" sz="2800" dirty="0" smtClean="0"/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Close the Scanner when you are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done </a:t>
            </a:r>
            <a:r>
              <a:rPr lang="mr-IN" sz="28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2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001000" cy="5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Cars and Checkerboards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endParaRPr lang="en-US" altLang="x-none" sz="3600" dirty="0" smtClean="0"/>
          </a:p>
          <a:p>
            <a:pPr marL="0" indent="0" eaLnBrk="1" hangingPunct="1">
              <a:buNone/>
              <a:defRPr/>
            </a:pPr>
            <a:r>
              <a:rPr lang="en-US" altLang="x-none" sz="3600" b="1" dirty="0" smtClean="0"/>
              <a:t>Next time: Animation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951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Scanner methods</a:t>
            </a:r>
          </a:p>
        </p:txBody>
      </p:sp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76200" y="1243013"/>
          <a:ext cx="8991600" cy="4243391"/>
        </p:xfrm>
        <a:graphic>
          <a:graphicData uri="http://schemas.openxmlformats.org/drawingml/2006/table">
            <a:tbl>
              <a:tblPr/>
              <a:tblGrid>
                <a:gridCol w="2944813"/>
                <a:gridCol w="6046787"/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Make a Scanner to open a file to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Use Scanner methods such as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</a:rPr>
              <a:t>nextLine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Close the Scanner when you are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done </a:t>
            </a:r>
            <a:r>
              <a:rPr lang="mr-IN" sz="28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90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</a:t>
            </a:r>
            <a:r>
              <a:rPr lang="en-US" altLang="x-none" sz="2000" dirty="0" smtClean="0">
                <a:latin typeface="Consolas" charset="0"/>
              </a:rPr>
              <a:t>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b="1" i="1" dirty="0" smtClean="0">
                <a:latin typeface="Consolas" charset="0"/>
              </a:rPr>
              <a:t>statements</a:t>
            </a:r>
            <a:r>
              <a:rPr lang="en-US" altLang="x-none" sz="2000" dirty="0" smtClean="0">
                <a:latin typeface="Consolas" charset="0"/>
              </a:rPr>
              <a:t>;  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code that might throw an exception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} 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catch</a:t>
            </a:r>
            <a:r>
              <a:rPr lang="en-US" altLang="x-none" sz="2000" dirty="0" smtClean="0">
                <a:latin typeface="Consolas" charset="0"/>
              </a:rPr>
              <a:t> (</a:t>
            </a:r>
            <a:r>
              <a:rPr lang="en-US" altLang="x-none" sz="2000" b="1" i="1" dirty="0" err="1" smtClean="0">
                <a:latin typeface="Consolas" charset="0"/>
              </a:rPr>
              <a:t>ExceptionType</a:t>
            </a:r>
            <a:r>
              <a:rPr lang="en-US" altLang="x-none" sz="2000" dirty="0" smtClean="0">
                <a:latin typeface="Consolas" charset="0"/>
              </a:rPr>
              <a:t> </a:t>
            </a:r>
            <a:r>
              <a:rPr lang="en-US" altLang="x-none" sz="2000" b="1" i="1" dirty="0" smtClean="0">
                <a:latin typeface="Consolas" charset="0"/>
              </a:rPr>
              <a:t>name</a:t>
            </a:r>
            <a:r>
              <a:rPr lang="en-US" altLang="x-none" sz="2000" dirty="0" smtClean="0"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b="1" i="1" dirty="0" smtClean="0">
                <a:latin typeface="Consolas" charset="0"/>
              </a:rPr>
              <a:t>statements</a:t>
            </a:r>
            <a:r>
              <a:rPr lang="en-US" altLang="x-none" sz="2000" dirty="0" smtClean="0">
                <a:latin typeface="Consolas" charset="0"/>
              </a:rPr>
              <a:t>;  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code to handle the error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dirty="0" smtClean="0"/>
              <a:t>To execute code that might throw an exception,</a:t>
            </a:r>
            <a:br>
              <a:rPr lang="en-US" altLang="x-none" dirty="0" smtClean="0"/>
            </a:br>
            <a:r>
              <a:rPr lang="en-US" altLang="x-none" dirty="0" smtClean="0"/>
              <a:t>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6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To execute code that might throw an exception, 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while (</a:t>
            </a:r>
            <a:r>
              <a:rPr lang="en-US" altLang="x-none" sz="2000" dirty="0" err="1" smtClean="0">
                <a:latin typeface="Consolas" charset="0"/>
              </a:rPr>
              <a:t>input.hasNextLine</a:t>
            </a:r>
            <a:r>
              <a:rPr lang="en-US" altLang="x-none" sz="2000" dirty="0" smtClean="0">
                <a:latin typeface="Consolas" charset="0"/>
              </a:rPr>
              <a:t>()) {</a:t>
            </a:r>
            <a:br>
              <a:rPr lang="en-US" altLang="x-none" sz="2000" dirty="0" smtClean="0">
                <a:latin typeface="Consolas" charset="0"/>
              </a:rPr>
            </a:br>
            <a:r>
              <a:rPr lang="en-US" altLang="x-none" sz="2000" dirty="0" smtClean="0">
                <a:latin typeface="Consolas" charset="0"/>
              </a:rPr>
              <a:t>		String line = </a:t>
            </a:r>
            <a:r>
              <a:rPr lang="en-US" altLang="x-none" sz="2000" dirty="0" err="1" smtClean="0">
                <a:latin typeface="Consolas" charset="0"/>
              </a:rPr>
              <a:t>input.nextLine</a:t>
            </a:r>
            <a:r>
              <a:rPr lang="en-US" altLang="x-none" sz="2000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		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14953</TotalTime>
  <Words>1858</Words>
  <Application>Microsoft Macintosh PowerPoint</Application>
  <PresentationFormat>On-screen Show (4:3)</PresentationFormat>
  <Paragraphs>519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Andale Mono</vt:lpstr>
      <vt:lpstr>Calibri</vt:lpstr>
      <vt:lpstr>Chalkboard</vt:lpstr>
      <vt:lpstr>Consolas</vt:lpstr>
      <vt:lpstr>Courier</vt:lpstr>
      <vt:lpstr>Courier New</vt:lpstr>
      <vt:lpstr>Droid Sans Fallback</vt:lpstr>
      <vt:lpstr>Mangal</vt:lpstr>
      <vt:lpstr>Purisa</vt:lpstr>
      <vt:lpstr>Tahoma</vt:lpstr>
      <vt:lpstr>Times</vt:lpstr>
      <vt:lpstr>Times New Roman</vt:lpstr>
      <vt:lpstr>Verdana</vt:lpstr>
      <vt:lpstr>Arial</vt:lpstr>
      <vt:lpstr>Default Design</vt:lpstr>
      <vt:lpstr>CS 106A, Lecture 11 Graphics</vt:lpstr>
      <vt:lpstr>Plan For Today</vt:lpstr>
      <vt:lpstr>Plan For Today</vt:lpstr>
      <vt:lpstr>File Reading Overview</vt:lpstr>
      <vt:lpstr>File Reading Overview</vt:lpstr>
      <vt:lpstr>Scanner methods</vt:lpstr>
      <vt:lpstr>File Reading Overview</vt:lpstr>
      <vt:lpstr>Try/Catch</vt:lpstr>
      <vt:lpstr>Try/Catch</vt:lpstr>
      <vt:lpstr>Try/Catch</vt:lpstr>
      <vt:lpstr>Mixing lines and tokens</vt:lpstr>
      <vt:lpstr>Plan For Today</vt:lpstr>
      <vt:lpstr>PowerPoint Presentation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Plan For Today</vt:lpstr>
      <vt:lpstr>Practice: Drawing w/ Loops</vt:lpstr>
      <vt:lpstr>Practice: Drawing w/ Loops</vt:lpstr>
      <vt:lpstr>Practice: Car</vt:lpstr>
      <vt:lpstr>Car Solution</vt:lpstr>
      <vt:lpstr>Practice: Checkerboard</vt:lpstr>
      <vt:lpstr>Milestone 1</vt:lpstr>
      <vt:lpstr>Milestone 2</vt:lpstr>
      <vt:lpstr>Milestone 3</vt:lpstr>
      <vt:lpstr>Milestone 3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856</cp:revision>
  <cp:lastPrinted>2017-07-12T18:21:35Z</cp:lastPrinted>
  <dcterms:created xsi:type="dcterms:W3CDTF">2008-06-28T20:57:21Z</dcterms:created>
  <dcterms:modified xsi:type="dcterms:W3CDTF">2017-07-13T18:22:52Z</dcterms:modified>
</cp:coreProperties>
</file>